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311" r:id="rId3"/>
    <p:sldId id="327" r:id="rId4"/>
    <p:sldId id="333" r:id="rId5"/>
    <p:sldId id="332" r:id="rId6"/>
    <p:sldId id="334" r:id="rId7"/>
    <p:sldId id="335" r:id="rId8"/>
    <p:sldId id="336" r:id="rId9"/>
    <p:sldId id="337" r:id="rId10"/>
    <p:sldId id="329" r:id="rId11"/>
    <p:sldId id="338" r:id="rId12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FE40A38-0394-4C72-A163-78CEAE904879}">
          <p14:sldIdLst>
            <p14:sldId id="256"/>
            <p14:sldId id="311"/>
            <p14:sldId id="327"/>
            <p14:sldId id="333"/>
            <p14:sldId id="332"/>
            <p14:sldId id="334"/>
            <p14:sldId id="335"/>
            <p14:sldId id="336"/>
            <p14:sldId id="337"/>
            <p14:sldId id="329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224">
          <p15:clr>
            <a:srgbClr val="A4A3A4"/>
          </p15:clr>
        </p15:guide>
        <p15:guide id="4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76" autoAdjust="0"/>
    <p:restoredTop sz="86290" autoAdjust="0"/>
  </p:normalViewPr>
  <p:slideViewPr>
    <p:cSldViewPr>
      <p:cViewPr varScale="1">
        <p:scale>
          <a:sx n="140" d="100"/>
          <a:sy n="140" d="100"/>
        </p:scale>
        <p:origin x="301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2580" y="-90"/>
      </p:cViewPr>
      <p:guideLst>
        <p:guide orient="horz" pos="2880"/>
        <p:guide pos="2160"/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DD303BF-D21A-45DA-B48A-F73A92854417}" type="datetimeFigureOut">
              <a:rPr lang="ko-KR" altLang="en-US" smtClean="0"/>
              <a:pPr/>
              <a:t>2021-03-16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DECCA4F-5B00-4D3D-9DED-6138E8151C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181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278CDED-E952-41F2-A53B-C1815A6F8B29}" type="datetimeFigureOut">
              <a:rPr lang="ko-KR" altLang="en-US" smtClean="0"/>
              <a:pPr/>
              <a:t>2021-03-16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239DC9D-D76F-44EA-B37B-FE12316AA4E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23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OK</a:t>
            </a:r>
            <a:r>
              <a:rPr lang="en-US" altLang="ko-KR" baseline="0" dirty="0"/>
              <a:t>, Let’s start the first lecture of Mobile App Programming course. I’m your TA Lee </a:t>
            </a:r>
            <a:r>
              <a:rPr lang="en-US" altLang="ko-KR" baseline="0" dirty="0" err="1"/>
              <a:t>Seongho</a:t>
            </a:r>
            <a:r>
              <a:rPr lang="en-US" altLang="ko-KR" baseline="0" dirty="0"/>
              <a:t> 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545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</a:t>
            </a:r>
            <a:r>
              <a:rPr lang="en-US" altLang="ko-KR" baseline="0" dirty="0"/>
              <a:t> this semester, you may meet four different TAs, including me.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We are all belonging to Computer Network laboratory, which is located in </a:t>
            </a:r>
            <a:r>
              <a:rPr lang="en-US" altLang="ko-KR" sz="1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Cooperation and Collaboration Center.</a:t>
            </a:r>
            <a:r>
              <a:rPr lang="en-US" altLang="ko-KR" sz="1200" baseline="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</a:p>
          <a:p>
            <a:endParaRPr lang="en-US" altLang="ko-KR" sz="1200" baseline="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r>
              <a:rPr lang="en-US" altLang="ko-KR" dirty="0"/>
              <a:t>And like</a:t>
            </a:r>
            <a:r>
              <a:rPr lang="en-US" altLang="ko-KR" baseline="0" dirty="0"/>
              <a:t> other courses do, we run the google sheet for Q&amp;A. So, if you have a question, freely write on that sheet. We try to answer you ASAP.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575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There’re four parts</a:t>
            </a:r>
            <a:r>
              <a:rPr lang="en-US" altLang="ko-KR" baseline="0" dirty="0"/>
              <a:t> for your grades. 10% for Attendance, 20% for Lab practice, 30% for 2 individual Assignment (it means that 15% for each. ) and 40% for team project.</a:t>
            </a:r>
          </a:p>
          <a:p>
            <a:endParaRPr lang="en-US" altLang="ko-KR" baseline="0" dirty="0"/>
          </a:p>
          <a:p>
            <a:r>
              <a:rPr lang="en-US" altLang="ko-KR" dirty="0"/>
              <a:t>I</a:t>
            </a:r>
            <a:r>
              <a:rPr lang="en-US" altLang="ko-KR" baseline="0" dirty="0"/>
              <a:t> will check your attendance 15 minutes later after the class is stared, so after 15 minutes you will get lateness, and </a:t>
            </a:r>
            <a:r>
              <a:rPr lang="en-US" altLang="ko-KR" dirty="0"/>
              <a:t>You</a:t>
            </a:r>
            <a:r>
              <a:rPr lang="en-US" altLang="ko-KR" baseline="0" dirty="0"/>
              <a:t> will get F grades, when you absent more than 4 times.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And every week I’ll give you a simple exercise, called lab practice. So you have to submit this exercise until the midnight.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We have two individual assignments, but we still discuss about assignments contents, so it will be announced later.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The last thing is team project.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405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There’re four parts</a:t>
            </a:r>
            <a:r>
              <a:rPr lang="en-US" altLang="ko-KR" baseline="0" dirty="0"/>
              <a:t> for your grades. 10% for Attendance, 20% for Lab practice, 30% for 2 individual Assignment (it means that 15% for each. ) and 40% for team project.</a:t>
            </a:r>
          </a:p>
          <a:p>
            <a:endParaRPr lang="en-US" altLang="ko-KR" baseline="0" dirty="0"/>
          </a:p>
          <a:p>
            <a:r>
              <a:rPr lang="en-US" altLang="ko-KR" dirty="0"/>
              <a:t>I</a:t>
            </a:r>
            <a:r>
              <a:rPr lang="en-US" altLang="ko-KR" baseline="0" dirty="0"/>
              <a:t> will check your attendance 15 minutes later after the class is stared, so after 15 minutes you will get lateness, and </a:t>
            </a:r>
            <a:r>
              <a:rPr lang="en-US" altLang="ko-KR" dirty="0"/>
              <a:t>You</a:t>
            </a:r>
            <a:r>
              <a:rPr lang="en-US" altLang="ko-KR" baseline="0" dirty="0"/>
              <a:t> will get F grades, when you absent more than 4 times.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And every week I’ll give you a simple exercise, called lab practice. So you have to submit this exercise until the midnight.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We have two individual assignments, but we still discuss about assignments contents, so it will be announced later.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The last thing is team project.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201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975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There’re four parts</a:t>
            </a:r>
            <a:r>
              <a:rPr lang="en-US" altLang="ko-KR" baseline="0" dirty="0"/>
              <a:t> for your grades. 10% for Attendance, 20% for Lab practice, 30% for 2 individual Assignment (it means that 15% for each. ) and 40% for team project.</a:t>
            </a:r>
          </a:p>
          <a:p>
            <a:endParaRPr lang="en-US" altLang="ko-KR" baseline="0" dirty="0"/>
          </a:p>
          <a:p>
            <a:r>
              <a:rPr lang="en-US" altLang="ko-KR" dirty="0"/>
              <a:t>I</a:t>
            </a:r>
            <a:r>
              <a:rPr lang="en-US" altLang="ko-KR" baseline="0" dirty="0"/>
              <a:t> will check your attendance 15 minutes later after the class is stared, so after 15 minutes you will get lateness, and </a:t>
            </a:r>
            <a:r>
              <a:rPr lang="en-US" altLang="ko-KR" dirty="0"/>
              <a:t>You</a:t>
            </a:r>
            <a:r>
              <a:rPr lang="en-US" altLang="ko-KR" baseline="0" dirty="0"/>
              <a:t> will get F grades, when you absent more than 4 times.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And every week I’ll give you a simple exercise, called lab practice. So you have to submit this exercise until the midnight.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We have two individual assignments, but we still discuss about assignments contents, so it will be announced later.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The last thing is team project.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124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There’re four parts</a:t>
            </a:r>
            <a:r>
              <a:rPr lang="en-US" altLang="ko-KR" baseline="0" dirty="0"/>
              <a:t> for your grades. 10% for Attendance, 20% for Lab practice, 30% for 2 individual Assignment (it means that 15% for each. ) and 40% for team project.</a:t>
            </a:r>
          </a:p>
          <a:p>
            <a:endParaRPr lang="en-US" altLang="ko-KR" baseline="0" dirty="0"/>
          </a:p>
          <a:p>
            <a:r>
              <a:rPr lang="en-US" altLang="ko-KR" dirty="0"/>
              <a:t>I</a:t>
            </a:r>
            <a:r>
              <a:rPr lang="en-US" altLang="ko-KR" baseline="0" dirty="0"/>
              <a:t> will check your attendance 15 minutes later after the class is stared, so after 15 minutes you will get lateness, and </a:t>
            </a:r>
            <a:r>
              <a:rPr lang="en-US" altLang="ko-KR" dirty="0"/>
              <a:t>You</a:t>
            </a:r>
            <a:r>
              <a:rPr lang="en-US" altLang="ko-KR" baseline="0" dirty="0"/>
              <a:t> will get F grades, when you absent more than 4 times.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And every week I’ll give you a simple exercise, called lab practice. So you have to submit this exercise until the midnight.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We have two individual assignments, but we still discuss about assignments contents, so it will be announced later.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The last thing is team project.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DC9D-D76F-44EA-B37B-FE12316AA4E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001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49796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3"/>
          <p:cNvSpPr>
            <a:spLocks noGrp="1"/>
          </p:cNvSpPr>
          <p:nvPr>
            <p:ph type="title" hasCustomPrompt="1"/>
          </p:nvPr>
        </p:nvSpPr>
        <p:spPr>
          <a:xfrm>
            <a:off x="0" y="2872135"/>
            <a:ext cx="9144000" cy="720080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HY견고딕" pitchFamily="18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 err="1"/>
              <a:t>대제목</a:t>
            </a:r>
            <a:r>
              <a:rPr lang="ko-KR" altLang="en-US" dirty="0"/>
              <a:t> 스타일 편집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92215"/>
            <a:ext cx="9144000" cy="43338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dirty="0"/>
              <a:t>소제목 스타일 편집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192" y="908720"/>
            <a:ext cx="910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12192" y="6093296"/>
            <a:ext cx="910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 l="46450" t="22400"/>
          <a:stretch>
            <a:fillRect/>
          </a:stretch>
        </p:blipFill>
        <p:spPr bwMode="auto">
          <a:xfrm>
            <a:off x="0" y="0"/>
            <a:ext cx="4896544" cy="3991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 userDrawn="1"/>
        </p:nvSpPr>
        <p:spPr>
          <a:xfrm>
            <a:off x="3787228" y="1844824"/>
            <a:ext cx="15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HY견고딕" pitchFamily="18" charset="-127"/>
                <a:cs typeface="Calibri" panose="020F0502020204030204" pitchFamily="34" charset="0"/>
              </a:rPr>
              <a:t>CONTENTS</a:t>
            </a:r>
            <a:endParaRPr lang="ko-KR" altLang="en-US" sz="2400" b="1" kern="1200" dirty="0" err="1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HY견고딕" pitchFamily="18" charset="-127"/>
              <a:cs typeface="Calibri" panose="020F0502020204030204" pitchFamily="34" charset="0"/>
            </a:endParaRPr>
          </a:p>
        </p:txBody>
      </p:sp>
      <p:sp>
        <p:nvSpPr>
          <p:cNvPr id="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4AB99C62-5B36-4737-8343-F84559F0D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192" y="6560776"/>
            <a:ext cx="910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323528" y="6575370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latin typeface="HY견고딕" panose="02030600000101010101" pitchFamily="18" charset="-127"/>
                <a:ea typeface="HY견고딕" panose="02030600000101010101" pitchFamily="18" charset="-127"/>
              </a:rPr>
              <a:t>CNLAB. SKKU</a:t>
            </a:r>
            <a:endParaRPr lang="ko-KR" altLang="en-US" sz="1200" b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 l="61823" t="35867"/>
          <a:stretch>
            <a:fillRect/>
          </a:stretch>
        </p:blipFill>
        <p:spPr bwMode="auto">
          <a:xfrm>
            <a:off x="0" y="0"/>
            <a:ext cx="3490864" cy="3298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제목 3"/>
          <p:cNvSpPr>
            <a:spLocks noGrp="1"/>
          </p:cNvSpPr>
          <p:nvPr>
            <p:ph type="title" hasCustomPrompt="1"/>
          </p:nvPr>
        </p:nvSpPr>
        <p:spPr>
          <a:xfrm>
            <a:off x="755576" y="2780928"/>
            <a:ext cx="7632848" cy="576064"/>
          </a:xfrm>
          <a:prstGeom prst="rect">
            <a:avLst/>
          </a:prstGeom>
        </p:spPr>
        <p:txBody>
          <a:bodyPr anchor="ctr"/>
          <a:lstStyle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HY견고딕" pitchFamily="18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간지 제목 스타일 편집</a:t>
            </a:r>
          </a:p>
        </p:txBody>
      </p:sp>
      <p:sp>
        <p:nvSpPr>
          <p:cNvPr id="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4AB99C62-5B36-4737-8343-F84559F0D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192" y="6560776"/>
            <a:ext cx="910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323528" y="6575370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CNLAB. SKKU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 l="69687" t="54067"/>
          <a:stretch>
            <a:fillRect/>
          </a:stretch>
        </p:blipFill>
        <p:spPr bwMode="auto">
          <a:xfrm>
            <a:off x="0" y="0"/>
            <a:ext cx="2771800" cy="2362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3"/>
          <p:cNvSpPr>
            <a:spLocks noGrp="1"/>
          </p:cNvSpPr>
          <p:nvPr>
            <p:ph type="title" hasCustomPrompt="1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Y견고딕" pitchFamily="18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소제목 스타일 편집</a:t>
            </a: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4AB99C62-5B36-4737-8343-F84559F0D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2192" y="6560776"/>
            <a:ext cx="910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323528" y="6575370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CNLAB. SKKU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 l="69687" t="54067"/>
          <a:stretch>
            <a:fillRect/>
          </a:stretch>
        </p:blipFill>
        <p:spPr bwMode="auto">
          <a:xfrm>
            <a:off x="0" y="0"/>
            <a:ext cx="2771800" cy="2362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3"/>
          <p:cNvSpPr>
            <a:spLocks noGrp="1"/>
          </p:cNvSpPr>
          <p:nvPr>
            <p:ph type="title" hasCustomPrompt="1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Y견고딕" pitchFamily="18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소제목 스타일 편집</a:t>
            </a: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4AB99C62-5B36-4737-8343-F84559F0D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2192" y="6560776"/>
            <a:ext cx="910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457200" y="1978916"/>
            <a:ext cx="3754438" cy="4032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sz="quarter" idx="14"/>
          </p:nvPr>
        </p:nvSpPr>
        <p:spPr>
          <a:xfrm>
            <a:off x="4932362" y="1978916"/>
            <a:ext cx="3754438" cy="4032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23528" y="6575370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CNLAB. SKKU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5420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 l="69687" t="54067"/>
          <a:stretch>
            <a:fillRect/>
          </a:stretch>
        </p:blipFill>
        <p:spPr bwMode="auto">
          <a:xfrm>
            <a:off x="0" y="0"/>
            <a:ext cx="2771800" cy="2362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3"/>
          <p:cNvSpPr>
            <a:spLocks noGrp="1"/>
          </p:cNvSpPr>
          <p:nvPr>
            <p:ph type="title" hasCustomPrompt="1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Y견고딕" pitchFamily="18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소제목 스타일 편집</a:t>
            </a: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4AB99C62-5B36-4737-8343-F84559F0D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2192" y="6560776"/>
            <a:ext cx="910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457200" y="1978916"/>
            <a:ext cx="8229600" cy="4032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23528" y="6575370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CNLAB. SKKU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130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 userDrawn="1"/>
        </p:nvSpPr>
        <p:spPr>
          <a:xfrm>
            <a:off x="2863039" y="2988241"/>
            <a:ext cx="3417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THANK</a:t>
            </a:r>
            <a:r>
              <a:rPr lang="en-US" altLang="ko-KR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YOU!!!</a:t>
            </a:r>
            <a:endParaRPr lang="ko-KR" altLang="en-US" sz="3200" b="0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4AB99C62-5B36-4737-8343-F84559F0D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4" r:id="rId5"/>
    <p:sldLayoutId id="2147483655" r:id="rId6"/>
    <p:sldLayoutId id="2147483653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graphics/BitmapFactor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eveloper.android.com/topic/performance/graphics/load-bitmap?hl=ko" TargetMode="External"/><Relationship Id="rId5" Type="http://schemas.openxmlformats.org/officeDocument/2006/relationships/hyperlink" Target="https://www.geeksforgeeks.org/gridview-using-baseadapter-in-android-with-example/" TargetMode="External"/><Relationship Id="rId4" Type="http://schemas.openxmlformats.org/officeDocument/2006/relationships/hyperlink" Target="https://developer.android.com/reference/android/widget/GridVie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15_puzzle" TargetMode="Externa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dirty="0"/>
              <a:t>Personal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Assignment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1</a:t>
            </a:r>
            <a:endParaRPr lang="ko-KR" alt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0" y="3592215"/>
            <a:ext cx="9144000" cy="700881"/>
          </a:xfrm>
        </p:spPr>
        <p:txBody>
          <a:bodyPr/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Mobile App Programming</a:t>
            </a:r>
          </a:p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Spring, 2021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Grading Policy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>
          <a:xfrm>
            <a:off x="457200" y="1772816"/>
            <a:ext cx="8229600" cy="4032250"/>
          </a:xfrm>
        </p:spPr>
        <p:txBody>
          <a:bodyPr/>
          <a:lstStyle/>
          <a:p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Basic Layout (20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pt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If you show all component properly, you will get default points.</a:t>
            </a:r>
          </a:p>
          <a:p>
            <a:pPr lvl="1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1 error is -5 points</a:t>
            </a:r>
          </a:p>
          <a:p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3X3 button (10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pt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) – no partial points</a:t>
            </a:r>
          </a:p>
          <a:p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4X4 button (10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pt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) – no partial points</a:t>
            </a:r>
          </a:p>
          <a:p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Shuffle button (10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pt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) – no partial points</a:t>
            </a:r>
          </a:p>
          <a:p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Grid View (50pt)</a:t>
            </a:r>
          </a:p>
          <a:p>
            <a:pPr lvl="1"/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Puzzles move properly at 3X3 puzzle (20 </a:t>
            </a:r>
            <a:r>
              <a:rPr lang="en-US" altLang="ko-K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pt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Puzzles move properly at 4X4 puzzle (20 </a:t>
            </a:r>
            <a:r>
              <a:rPr lang="en-US" altLang="ko-K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pt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Check End state well and print toast message (10pt)</a:t>
            </a:r>
          </a:p>
          <a:p>
            <a:r>
              <a:rPr lang="en-US" altLang="ko-KR" sz="2200" b="1" dirty="0">
                <a:latin typeface="Calibri" panose="020F0502020204030204" pitchFamily="34" charset="0"/>
                <a:cs typeface="Calibri" panose="020F0502020204030204" pitchFamily="34" charset="0"/>
              </a:rPr>
              <a:t>Total 100 points</a:t>
            </a:r>
          </a:p>
          <a:p>
            <a:pPr lvl="1"/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altLang="ko-K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267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Challenging points with tips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>
          <a:xfrm>
            <a:off x="457200" y="1772816"/>
            <a:ext cx="8229600" cy="4032250"/>
          </a:xfrm>
        </p:spPr>
        <p:txBody>
          <a:bodyPr/>
          <a:lstStyle/>
          <a:p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 this personal Assignment, there is 3 challenging points.</a:t>
            </a:r>
          </a:p>
          <a:p>
            <a:pPr marL="0" indent="0">
              <a:buNone/>
            </a:pP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Image division -&gt; 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BitmapFactory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, Bitmap, etc.</a:t>
            </a:r>
          </a:p>
          <a:p>
            <a:pPr marL="0" indent="0">
              <a:buNone/>
            </a:pP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2. Puzzle board -&gt; 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GridView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GridLayout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ImageButtons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, etc.</a:t>
            </a:r>
          </a:p>
          <a:p>
            <a:pPr marL="0" indent="0">
              <a:buNone/>
            </a:pP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3. Puzzle move -&gt; 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onItemClickListner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(), etc.</a:t>
            </a:r>
            <a:endParaRPr lang="en-US" altLang="ko-KR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altLang="ko-K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Helpful reference page. </a:t>
            </a:r>
            <a:r>
              <a:rPr lang="en-US" altLang="ko-KR" sz="1500" b="1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https://developer.android.com/reference/android/graphics/BitmapFactory</a:t>
            </a:r>
            <a:endParaRPr lang="en-US" altLang="ko-KR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en-US" altLang="ko-KR" sz="1500" b="1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https://developer.android.com/reference/android/widget/GridView</a:t>
            </a:r>
            <a:endParaRPr lang="en-US" altLang="ko-KR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en-US" altLang="ko-KR" sz="1500" b="1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https://www.geeksforgeeks.org/gridview-using-baseadapter-in-android-with-example/</a:t>
            </a:r>
            <a:endParaRPr lang="en-US" altLang="ko-KR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en-US" altLang="ko-KR" sz="1500" b="1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https://developer.android.com/topic/performance/graphics/load-bitmap?hl=ko</a:t>
            </a:r>
            <a:r>
              <a:rPr lang="en-US" altLang="ko-KR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57200" lvl="1" indent="0">
              <a:buNone/>
            </a:pPr>
            <a:endParaRPr lang="en-US" altLang="ko-KR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altLang="ko-K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32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504056"/>
          </a:xfrm>
        </p:spPr>
        <p:txBody>
          <a:bodyPr/>
          <a:lstStyle/>
          <a:p>
            <a:r>
              <a:rPr lang="en-US" altLang="ko-KR" dirty="0"/>
              <a:t>Personal Assignment 1 : Sliding Puzzle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Google Shape;95;p1"/>
          <p:cNvSpPr txBox="1"/>
          <p:nvPr/>
        </p:nvSpPr>
        <p:spPr>
          <a:xfrm>
            <a:off x="732631" y="1340768"/>
            <a:ext cx="7678738" cy="5010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400"/>
              </a:spcBef>
              <a:buClr>
                <a:srgbClr val="990000"/>
              </a:buClr>
              <a:buSzPts val="1200"/>
            </a:pPr>
            <a:r>
              <a:rPr lang="en-US" sz="24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- Goal : </a:t>
            </a: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you should make sliding puzzle(8-puzzle, 15-puzzle)   game using Android Studio.</a:t>
            </a:r>
          </a:p>
          <a:p>
            <a:pPr>
              <a:spcBef>
                <a:spcPts val="400"/>
              </a:spcBef>
              <a:buClr>
                <a:srgbClr val="990000"/>
              </a:buClr>
              <a:buSzPts val="1200"/>
            </a:pP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- </a:t>
            </a:r>
            <a:r>
              <a:rPr lang="en-US" sz="2400" spc="-1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Before implementation, please watch PA1 video on ICAMPUS.</a:t>
            </a:r>
          </a:p>
          <a:p>
            <a:pPr>
              <a:spcBef>
                <a:spcPts val="400"/>
              </a:spcBef>
              <a:buClr>
                <a:srgbClr val="990000"/>
              </a:buClr>
              <a:buSzPts val="1200"/>
            </a:pPr>
            <a:endParaRPr lang="en-US" sz="24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>
              <a:spcBef>
                <a:spcPts val="400"/>
              </a:spcBef>
              <a:buClr>
                <a:srgbClr val="990000"/>
              </a:buClr>
              <a:buSzPts val="1200"/>
            </a:pPr>
            <a:endParaRPr lang="en-US" sz="24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>
              <a:spcBef>
                <a:spcPts val="400"/>
              </a:spcBef>
              <a:buClr>
                <a:srgbClr val="990000"/>
              </a:buClr>
              <a:buSzPts val="1200"/>
            </a:pPr>
            <a:endParaRPr lang="en-US" sz="24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>
              <a:spcBef>
                <a:spcPts val="400"/>
              </a:spcBef>
              <a:buClr>
                <a:srgbClr val="990000"/>
              </a:buClr>
              <a:buSzPts val="1200"/>
            </a:pPr>
            <a:endParaRPr dirty="0"/>
          </a:p>
        </p:txBody>
      </p:sp>
      <p:pic>
        <p:nvPicPr>
          <p:cNvPr id="1028" name="Picture 4" descr="Sliding Puzzle Deluxe for Android - APK Download">
            <a:extLst>
              <a:ext uri="{FF2B5EF4-FFF2-40B4-BE49-F238E27FC236}">
                <a16:creationId xmlns:a16="http://schemas.microsoft.com/office/drawing/2014/main" id="{E96AEDDA-DD27-4A6B-BE74-724E0622A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737" y="3443456"/>
            <a:ext cx="3663316" cy="228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4BF913-F647-46F7-A0B1-3D3677B04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318" y="3038453"/>
            <a:ext cx="1494179" cy="3235997"/>
          </a:xfrm>
          <a:prstGeom prst="rect">
            <a:avLst/>
          </a:prstGeom>
        </p:spPr>
      </p:pic>
      <p:pic>
        <p:nvPicPr>
          <p:cNvPr id="8" name="그림 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177F18D-3ECD-4585-9045-D72B36DFD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8" y="3463088"/>
            <a:ext cx="2187937" cy="21879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18FFFF-43E6-4C3E-9C6D-78CFC5A29175}"/>
              </a:ext>
            </a:extLst>
          </p:cNvPr>
          <p:cNvSpPr txBox="1"/>
          <p:nvPr/>
        </p:nvSpPr>
        <p:spPr>
          <a:xfrm>
            <a:off x="478332" y="598208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https://en.wikipedia.org/wiki/15_puzzle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382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Before you start PA1…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>
          <a:xfrm>
            <a:off x="457200" y="1700808"/>
            <a:ext cx="8229600" cy="403225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altLang="ko-KR" sz="2400" b="1" spc="-60" dirty="0">
                <a:latin typeface="Calibri" panose="020F0502020204030204" pitchFamily="34" charset="0"/>
                <a:cs typeface="Calibri" panose="020F0502020204030204" pitchFamily="34" charset="0"/>
              </a:rPr>
              <a:t>There are many ways to implement this assignment, you can use anything you want.</a:t>
            </a:r>
          </a:p>
          <a:p>
            <a:pPr marL="457200" indent="-457200">
              <a:buAutoNum type="arabicPeriod"/>
            </a:pPr>
            <a:r>
              <a:rPr lang="en-US" altLang="ko-KR" sz="2400" b="1" spc="-6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will check copy thoroughly. If you cheat, you will get 0 point or ‘F’ grade. </a:t>
            </a:r>
          </a:p>
          <a:p>
            <a:pPr marL="457200" indent="-457200">
              <a:buAutoNum type="arabicPeriod"/>
            </a:pPr>
            <a:r>
              <a:rPr lang="en-US" altLang="ko-KR" sz="2400" b="1" spc="-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don’t have to think about design(space, color, etc.,) of application. If it works well at Pixel 3a phone, you will get full points.</a:t>
            </a:r>
          </a:p>
          <a:p>
            <a:pPr marL="457200" indent="-457200">
              <a:buAutoNum type="arabicPeriod"/>
            </a:pPr>
            <a:r>
              <a:rPr lang="en-US" altLang="ko-KR" sz="2400" b="1" spc="-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PA1, you need to google how to use some views which we didn’t learn in class (such as </a:t>
            </a:r>
            <a:r>
              <a:rPr lang="en-US" altLang="ko-KR" sz="2400" b="1" spc="-6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gridView</a:t>
            </a:r>
            <a:r>
              <a:rPr lang="en-US" altLang="ko-KR" sz="2400" b="1" spc="-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ko-KR" sz="2400" b="1" spc="-6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BitampFactory</a:t>
            </a:r>
            <a:r>
              <a:rPr lang="en-US" altLang="ko-KR" sz="2400" b="1" spc="-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…)</a:t>
            </a:r>
          </a:p>
          <a:p>
            <a:pPr marL="457200" indent="-457200">
              <a:buAutoNum type="arabicPeriod"/>
            </a:pPr>
            <a:r>
              <a:rPr lang="en-US" altLang="ko-KR" sz="2400" b="1" spc="-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extract your project to .zip file, submit it on ICAMPUS.</a:t>
            </a:r>
          </a:p>
          <a:p>
            <a:pPr marL="457200" indent="-457200">
              <a:buAutoNum type="arabicPeriod"/>
            </a:pPr>
            <a:r>
              <a:rPr lang="en-US" altLang="ko-KR" sz="2400" b="1" spc="-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Minimum </a:t>
            </a:r>
            <a:r>
              <a:rPr lang="en-US" altLang="ko-KR" sz="2400" b="1" spc="-6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sdk</a:t>
            </a:r>
            <a:r>
              <a:rPr lang="en-US" altLang="ko-KR" sz="2400" b="1" spc="-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API 16, we test on AVD with API 29.</a:t>
            </a:r>
          </a:p>
          <a:p>
            <a:pPr marL="457200" indent="-457200">
              <a:buAutoNum type="arabicPeriod"/>
            </a:pPr>
            <a:endParaRPr lang="en-US" altLang="ko-KR" sz="2000" b="1" spc="-6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endParaRPr lang="en-US" altLang="ko-KR" sz="2000" b="1" spc="-6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4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Main Activity component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>
          <a:xfrm>
            <a:off x="457200" y="1772816"/>
            <a:ext cx="8229600" cy="403225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altLang="ko-KR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Activity has 1 image view, 3 buttons, and puzzle board.</a:t>
            </a:r>
          </a:p>
          <a:p>
            <a:pPr>
              <a:buFontTx/>
              <a:buChar char="-"/>
            </a:pPr>
            <a:r>
              <a:rPr lang="en-US" altLang="ko-KR" sz="2400" b="1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Original Image </a:t>
            </a:r>
            <a:r>
              <a:rPr lang="en-US" altLang="ko-KR" sz="2400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you should show answer image at the top of display.</a:t>
            </a:r>
          </a:p>
          <a:p>
            <a:pPr>
              <a:buFontTx/>
              <a:buChar char="-"/>
            </a:pPr>
            <a:r>
              <a:rPr lang="en-US" altLang="ko-KR" sz="2400" b="1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Button 1 (3X3)</a:t>
            </a:r>
            <a:r>
              <a:rPr lang="ko-KR" altLang="en-US" sz="2400" b="1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ko-KR" altLang="en-US" sz="2400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click this button, puzzle should change   to 3X3  with initial state.</a:t>
            </a:r>
          </a:p>
          <a:p>
            <a:pPr>
              <a:buFontTx/>
              <a:buChar char="-"/>
            </a:pPr>
            <a:r>
              <a:rPr lang="en-US" altLang="ko-KR" sz="2400" b="1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Button 2 (4X4) </a:t>
            </a:r>
            <a:r>
              <a:rPr lang="en-US" altLang="ko-KR" sz="2400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If</a:t>
            </a:r>
            <a:r>
              <a:rPr lang="ko-KR" altLang="en-US" sz="2400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ko-KR" altLang="en-US" sz="2400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</a:t>
            </a:r>
            <a:r>
              <a:rPr lang="ko-KR" altLang="en-US" sz="2400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ko-KR" altLang="en-US" sz="2400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button, puzzle should change to 4X4 with</a:t>
            </a:r>
            <a:r>
              <a:rPr lang="ko-KR" altLang="en-US" sz="2400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 state.</a:t>
            </a:r>
          </a:p>
          <a:p>
            <a:pPr>
              <a:buFontTx/>
              <a:buChar char="-"/>
            </a:pPr>
            <a:r>
              <a:rPr lang="en-US" altLang="ko-KR" sz="2400" b="1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Button 3 (Shuffle) </a:t>
            </a:r>
            <a:r>
              <a:rPr lang="en-US" altLang="ko-KR" sz="2400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If you click this button, puzzle should be shuffled randomly.</a:t>
            </a:r>
          </a:p>
          <a:p>
            <a:pPr>
              <a:buFontTx/>
              <a:buChar char="-"/>
            </a:pPr>
            <a:r>
              <a:rPr lang="en-US" altLang="ko-KR" sz="2400" b="1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Puzzle board </a:t>
            </a:r>
            <a:r>
              <a:rPr lang="en-US" altLang="ko-KR" sz="2400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we recommend to implement this using </a:t>
            </a:r>
            <a:r>
              <a:rPr lang="en-US" altLang="ko-KR" sz="2400" spc="-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GridView</a:t>
            </a:r>
            <a:r>
              <a:rPr lang="en-US" altLang="ko-KR" sz="2400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But you can use any other ways such as Grid Layout, Image buttons, </a:t>
            </a:r>
            <a:r>
              <a:rPr lang="en-US" altLang="ko-KR" sz="2400" spc="-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altLang="ko-KR" sz="2400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,.</a:t>
            </a:r>
          </a:p>
          <a:p>
            <a:pPr marL="457200" indent="-457200">
              <a:buAutoNum type="arabicPeriod"/>
            </a:pPr>
            <a:endParaRPr lang="en-US" altLang="ko-KR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endParaRPr lang="en-US" altLang="ko-KR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671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6ABDB-36B9-4A29-88EA-9A81C8C55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 component 1 : Original Image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BB5E470-F94A-4035-ADAC-B7C83B3F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F5526775-89CB-4D8A-9DB0-49E276EF20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772816"/>
            <a:ext cx="5266928" cy="403225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Original Image</a:t>
            </a:r>
          </a:p>
          <a:p>
            <a:pPr lvl="1" indent="-342900">
              <a:buFontTx/>
              <a:buChar char="-"/>
            </a:pP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Your app should show original answer image using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ImageView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lvl="1" indent="-342900">
              <a:buFontTx/>
              <a:buChar char="-"/>
            </a:pP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You can use any images which satisfy below constraint.</a:t>
            </a:r>
          </a:p>
          <a:p>
            <a:pPr lvl="2" indent="-342900">
              <a:buFontTx/>
              <a:buChar char="-"/>
            </a:pP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1:1 width-height ratio images.</a:t>
            </a:r>
          </a:p>
          <a:p>
            <a:pPr lvl="2" indent="-342900">
              <a:buFontTx/>
              <a:buChar char="-"/>
            </a:pP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All puzzles should be different.</a:t>
            </a:r>
          </a:p>
          <a:p>
            <a:pPr marL="800100" lvl="2" indent="0">
              <a:buNone/>
            </a:pPr>
            <a:endParaRPr lang="en-US" altLang="ko-KR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2560B8-DF1D-49B9-B122-3F919AA1F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862011"/>
            <a:ext cx="1998742" cy="434592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D90391-F0EE-4914-8183-7CA15D0CE5C8}"/>
              </a:ext>
            </a:extLst>
          </p:cNvPr>
          <p:cNvSpPr/>
          <p:nvPr/>
        </p:nvSpPr>
        <p:spPr>
          <a:xfrm>
            <a:off x="6952843" y="2636912"/>
            <a:ext cx="837456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427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6ABDB-36B9-4A29-88EA-9A81C8C55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 component 2 : 3X3 button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BB5E470-F94A-4035-ADAC-B7C83B3F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F5526775-89CB-4D8A-9DB0-49E276EF20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772816"/>
            <a:ext cx="5266928" cy="40322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2.   3X3 button</a:t>
            </a:r>
          </a:p>
          <a:p>
            <a:pPr lvl="1" indent="-342900">
              <a:buFontTx/>
              <a:buChar char="-"/>
            </a:pP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If you click this button, you puzzle board change to 3X3 puzzle(8-puzzle) with </a:t>
            </a: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 state. </a:t>
            </a:r>
          </a:p>
          <a:p>
            <a:pPr lvl="1" indent="-342900">
              <a:buFontTx/>
              <a:buChar char="-"/>
            </a:pP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Initial state : remove 9</a:t>
            </a:r>
            <a:r>
              <a:rPr lang="en-US" altLang="ko-KR" sz="20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puzzle(3,3) at original image.</a:t>
            </a:r>
          </a:p>
          <a:p>
            <a:pPr lvl="1" indent="-342900">
              <a:buFontTx/>
              <a:buChar char="-"/>
            </a:pPr>
            <a:endParaRPr lang="en-US" altLang="ko-KR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2560B8-DF1D-49B9-B122-3F919AA1F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862011"/>
            <a:ext cx="1998742" cy="434592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D90391-F0EE-4914-8183-7CA15D0CE5C8}"/>
              </a:ext>
            </a:extLst>
          </p:cNvPr>
          <p:cNvSpPr/>
          <p:nvPr/>
        </p:nvSpPr>
        <p:spPr>
          <a:xfrm>
            <a:off x="6732240" y="3356992"/>
            <a:ext cx="57606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0645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C2C423-7276-4ACE-97E7-121AAD58D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1862372"/>
            <a:ext cx="1987457" cy="43452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ED6ABDB-36B9-4A29-88EA-9A81C8C55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 component 3 : 4X4 button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BB5E470-F94A-4035-ADAC-B7C83B3F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F5526775-89CB-4D8A-9DB0-49E276EF20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772816"/>
            <a:ext cx="5266928" cy="40322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3.   4X4 button</a:t>
            </a:r>
          </a:p>
          <a:p>
            <a:pPr lvl="1" indent="-342900">
              <a:buFontTx/>
              <a:buChar char="-"/>
            </a:pP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If you click this button, you puzzle board change to 4X4 puzzle(15-puzzle) with </a:t>
            </a: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 state. </a:t>
            </a:r>
          </a:p>
          <a:p>
            <a:pPr lvl="1" indent="-342900">
              <a:buFontTx/>
              <a:buChar char="-"/>
            </a:pP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Initial state : remove 16</a:t>
            </a:r>
            <a:r>
              <a:rPr lang="en-US" altLang="ko-KR" sz="20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puzzle(4,4) at original image.</a:t>
            </a:r>
          </a:p>
          <a:p>
            <a:pPr lvl="1" indent="-342900">
              <a:buFontTx/>
              <a:buChar char="-"/>
            </a:pPr>
            <a:endParaRPr lang="en-US" altLang="ko-KR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D90391-F0EE-4914-8183-7CA15D0CE5C8}"/>
              </a:ext>
            </a:extLst>
          </p:cNvPr>
          <p:cNvSpPr/>
          <p:nvPr/>
        </p:nvSpPr>
        <p:spPr>
          <a:xfrm>
            <a:off x="7524328" y="3356992"/>
            <a:ext cx="57606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801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C2C423-7276-4ACE-97E7-121AAD58D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755" y="3068960"/>
            <a:ext cx="1317287" cy="2880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ED6ABDB-36B9-4A29-88EA-9A81C8C55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 component 4 : Shuffle button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BB5E470-F94A-4035-ADAC-B7C83B3F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F5526775-89CB-4D8A-9DB0-49E276EF20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772816"/>
            <a:ext cx="7931224" cy="40322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4.   Shuffle button</a:t>
            </a:r>
          </a:p>
          <a:p>
            <a:pPr lvl="1" indent="-342900">
              <a:buFontTx/>
              <a:buChar char="-"/>
            </a:pP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If you click this button, your puzzle should be shuffled </a:t>
            </a: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randomly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 indent="-342900">
              <a:buFontTx/>
              <a:buChar char="-"/>
            </a:pPr>
            <a:endParaRPr lang="en-US" altLang="ko-KR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D90391-F0EE-4914-8183-7CA15D0CE5C8}"/>
              </a:ext>
            </a:extLst>
          </p:cNvPr>
          <p:cNvSpPr/>
          <p:nvPr/>
        </p:nvSpPr>
        <p:spPr>
          <a:xfrm>
            <a:off x="5561366" y="5301208"/>
            <a:ext cx="57606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E52AC6-192A-40C2-B7FC-8CFAB60A6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920" y="3068960"/>
            <a:ext cx="1340000" cy="28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1B9E53-80C7-4828-920F-95537A96F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40" y="3068960"/>
            <a:ext cx="1319582" cy="28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72AC4B-E2F8-4633-865C-753F060C6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800" y="3068960"/>
            <a:ext cx="1323447" cy="288000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23C3EEA-F164-4A6F-A8C2-3E183E8A3147}"/>
              </a:ext>
            </a:extLst>
          </p:cNvPr>
          <p:cNvSpPr/>
          <p:nvPr/>
        </p:nvSpPr>
        <p:spPr>
          <a:xfrm>
            <a:off x="2290027" y="4364944"/>
            <a:ext cx="35852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E3B9BE6-F21E-4336-9B50-F3C576E39A13}"/>
              </a:ext>
            </a:extLst>
          </p:cNvPr>
          <p:cNvSpPr/>
          <p:nvPr/>
        </p:nvSpPr>
        <p:spPr>
          <a:xfrm>
            <a:off x="6641216" y="4364944"/>
            <a:ext cx="35852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03A507-6305-4A98-A0D6-0D63E9EFDDFD}"/>
              </a:ext>
            </a:extLst>
          </p:cNvPr>
          <p:cNvSpPr/>
          <p:nvPr/>
        </p:nvSpPr>
        <p:spPr>
          <a:xfrm>
            <a:off x="1213099" y="5301208"/>
            <a:ext cx="57606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2193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6ABDB-36B9-4A29-88EA-9A81C8C55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 component 5 : Puzzle board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BB5E470-F94A-4035-ADAC-B7C83B3F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F5526775-89CB-4D8A-9DB0-49E276EF20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772816"/>
            <a:ext cx="7931224" cy="40322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5.   Puzzle board</a:t>
            </a:r>
          </a:p>
          <a:p>
            <a:pPr lvl="1" indent="-342900">
              <a:buFontTx/>
              <a:buChar char="-"/>
            </a:pP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There is 1 white puzzle at (3,3) or (4,4)</a:t>
            </a:r>
          </a:p>
          <a:p>
            <a:pPr lvl="1" indent="-342900">
              <a:buFontTx/>
              <a:buChar char="-"/>
            </a:pP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When you click movable puzzles (left, right, above, below of white puzzle), change position with a white puzzle.</a:t>
            </a:r>
          </a:p>
          <a:p>
            <a:pPr lvl="1" indent="-342900">
              <a:buFontTx/>
              <a:buChar char="-"/>
            </a:pP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When you click non-movable puzzles, ignore it.</a:t>
            </a:r>
          </a:p>
          <a:p>
            <a:pPr lvl="1" indent="-342900">
              <a:buFontTx/>
              <a:buChar char="-"/>
            </a:pPr>
            <a:r>
              <a:rPr lang="en-US" altLang="ko-KR" sz="1800" b="1" dirty="0">
                <a:latin typeface="Calibri" panose="020F0502020204030204" pitchFamily="34" charset="0"/>
                <a:cs typeface="Calibri" panose="020F0502020204030204" pitchFamily="34" charset="0"/>
              </a:rPr>
              <a:t>When you complete puzzle (being initial state), app should toast message “FINISH!” with long term option.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33F075-C92C-482B-858E-0D133D2F90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1"/>
          <a:stretch/>
        </p:blipFill>
        <p:spPr>
          <a:xfrm>
            <a:off x="107504" y="4365104"/>
            <a:ext cx="1905071" cy="1853977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E52CFD4-5EDB-40B9-AEEA-E4F8A9206826}"/>
              </a:ext>
            </a:extLst>
          </p:cNvPr>
          <p:cNvSpPr/>
          <p:nvPr/>
        </p:nvSpPr>
        <p:spPr>
          <a:xfrm>
            <a:off x="2091614" y="5023092"/>
            <a:ext cx="432048" cy="404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163200-DEE7-4CA4-8644-D5DDF9308E30}"/>
              </a:ext>
            </a:extLst>
          </p:cNvPr>
          <p:cNvSpPr/>
          <p:nvPr/>
        </p:nvSpPr>
        <p:spPr>
          <a:xfrm>
            <a:off x="1346789" y="5589240"/>
            <a:ext cx="57606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6C398B-831A-4BD5-B553-40437CACBE54}"/>
              </a:ext>
            </a:extLst>
          </p:cNvPr>
          <p:cNvSpPr txBox="1"/>
          <p:nvPr/>
        </p:nvSpPr>
        <p:spPr>
          <a:xfrm>
            <a:off x="1346789" y="567429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click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CFA1AE2-B956-4175-B541-35B1A766B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701" y="4365104"/>
            <a:ext cx="1898119" cy="185397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93FC579-163A-4DCD-A56A-A9F388559C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1"/>
          <a:stretch/>
        </p:blipFill>
        <p:spPr>
          <a:xfrm>
            <a:off x="4677105" y="4365104"/>
            <a:ext cx="1905071" cy="1853977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3D3C765-3FD4-491D-8392-97F4B4414DC3}"/>
              </a:ext>
            </a:extLst>
          </p:cNvPr>
          <p:cNvSpPr/>
          <p:nvPr/>
        </p:nvSpPr>
        <p:spPr>
          <a:xfrm>
            <a:off x="6661215" y="5023092"/>
            <a:ext cx="432048" cy="404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A3417C-3654-4AA7-8916-0D9BAA5013F4}"/>
              </a:ext>
            </a:extLst>
          </p:cNvPr>
          <p:cNvSpPr/>
          <p:nvPr/>
        </p:nvSpPr>
        <p:spPr>
          <a:xfrm>
            <a:off x="5944448" y="5002388"/>
            <a:ext cx="57606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143619-602A-414B-ADFE-2332F8E71A65}"/>
              </a:ext>
            </a:extLst>
          </p:cNvPr>
          <p:cNvSpPr txBox="1"/>
          <p:nvPr/>
        </p:nvSpPr>
        <p:spPr>
          <a:xfrm>
            <a:off x="5944448" y="514179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click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26C9156-CEA9-4B4F-A63D-8E365A49A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1"/>
          <a:stretch/>
        </p:blipFill>
        <p:spPr>
          <a:xfrm>
            <a:off x="7165348" y="4345695"/>
            <a:ext cx="1905071" cy="1853977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B982200-E1E9-40FD-8307-3ED60850BDF1}"/>
              </a:ext>
            </a:extLst>
          </p:cNvPr>
          <p:cNvCxnSpPr>
            <a:cxnSpLocks/>
          </p:cNvCxnSpPr>
          <p:nvPr/>
        </p:nvCxnSpPr>
        <p:spPr>
          <a:xfrm>
            <a:off x="4572000" y="4179339"/>
            <a:ext cx="0" cy="22216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40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카페라첼타120"/>
        <a:ea typeface="카페라첼타120"/>
        <a:cs typeface=""/>
      </a:majorFont>
      <a:minorFont>
        <a:latin typeface="카페라첼타120"/>
        <a:ea typeface="카페라첼타12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3453</TotalTime>
  <Words>1370</Words>
  <Application>Microsoft Office PowerPoint</Application>
  <PresentationFormat>화면 슬라이드 쇼(4:3)</PresentationFormat>
  <Paragraphs>131</Paragraphs>
  <Slides>11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HY견고딕</vt:lpstr>
      <vt:lpstr>맑은 고딕</vt:lpstr>
      <vt:lpstr>카페라첼타120</vt:lpstr>
      <vt:lpstr>Arial</vt:lpstr>
      <vt:lpstr>Calibri</vt:lpstr>
      <vt:lpstr>Office 테마</vt:lpstr>
      <vt:lpstr>Personal Assignment 1</vt:lpstr>
      <vt:lpstr>Personal Assignment 1 : Sliding Puzzle</vt:lpstr>
      <vt:lpstr>Before you start PA1…</vt:lpstr>
      <vt:lpstr>Main Activity component</vt:lpstr>
      <vt:lpstr>App component 1 : Original Image</vt:lpstr>
      <vt:lpstr>App component 2 : 3X3 button</vt:lpstr>
      <vt:lpstr>App component 3 : 4X4 button</vt:lpstr>
      <vt:lpstr>App component 4 : Shuffle button</vt:lpstr>
      <vt:lpstr>App component 5 : Puzzle board</vt:lpstr>
      <vt:lpstr>Grading Policy</vt:lpstr>
      <vt:lpstr>Challenging points with tips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msk</dc:creator>
  <cp:lastModifiedBy>정승환</cp:lastModifiedBy>
  <cp:revision>198</cp:revision>
  <cp:lastPrinted>2018-03-07T00:28:47Z</cp:lastPrinted>
  <dcterms:created xsi:type="dcterms:W3CDTF">2012-12-30T15:18:19Z</dcterms:created>
  <dcterms:modified xsi:type="dcterms:W3CDTF">2021-03-16T07:21:26Z</dcterms:modified>
</cp:coreProperties>
</file>